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2"/>
  </p:notesMasterIdLst>
  <p:sldIdLst>
    <p:sldId id="256" r:id="rId3"/>
    <p:sldId id="477" r:id="rId4"/>
    <p:sldId id="494" r:id="rId5"/>
    <p:sldId id="491" r:id="rId6"/>
    <p:sldId id="492" r:id="rId7"/>
    <p:sldId id="493" r:id="rId8"/>
    <p:sldId id="487" r:id="rId9"/>
    <p:sldId id="262" r:id="rId10"/>
    <p:sldId id="478" r:id="rId11"/>
    <p:sldId id="258" r:id="rId12"/>
    <p:sldId id="484" r:id="rId13"/>
    <p:sldId id="485" r:id="rId14"/>
    <p:sldId id="259" r:id="rId15"/>
    <p:sldId id="479" r:id="rId16"/>
    <p:sldId id="261" r:id="rId17"/>
    <p:sldId id="263" r:id="rId18"/>
    <p:sldId id="489" r:id="rId19"/>
    <p:sldId id="264" r:id="rId20"/>
    <p:sldId id="488" r:id="rId21"/>
    <p:sldId id="265" r:id="rId22"/>
    <p:sldId id="257" r:id="rId23"/>
    <p:sldId id="469" r:id="rId24"/>
    <p:sldId id="462" r:id="rId25"/>
    <p:sldId id="260" r:id="rId26"/>
    <p:sldId id="463" r:id="rId27"/>
    <p:sldId id="278" r:id="rId28"/>
    <p:sldId id="465" r:id="rId29"/>
    <p:sldId id="467" r:id="rId30"/>
    <p:sldId id="470" r:id="rId31"/>
    <p:sldId id="466" r:id="rId32"/>
    <p:sldId id="490" r:id="rId33"/>
    <p:sldId id="471" r:id="rId34"/>
    <p:sldId id="495" r:id="rId35"/>
    <p:sldId id="472" r:id="rId36"/>
    <p:sldId id="473" r:id="rId37"/>
    <p:sldId id="475" r:id="rId38"/>
    <p:sldId id="474" r:id="rId39"/>
    <p:sldId id="476" r:id="rId40"/>
    <p:sldId id="486"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Lato" panose="020F0502020204030203" pitchFamily="34" charset="0"/>
      <p:regular r:id="rId53"/>
      <p:bold r:id="rId54"/>
      <p:italic r:id="rId55"/>
      <p:boldItalic r:id="rId56"/>
    </p:embeddedFont>
    <p:embeddedFont>
      <p:font typeface="Raleway" panose="020B0503030101060003"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B5C2"/>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0032" autoAdjust="0"/>
  </p:normalViewPr>
  <p:slideViewPr>
    <p:cSldViewPr snapToGrid="0" snapToObjects="1">
      <p:cViewPr varScale="1">
        <p:scale>
          <a:sx n="182" d="100"/>
          <a:sy n="182" d="100"/>
        </p:scale>
        <p:origin x="1116" y="162"/>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ata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191589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554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4258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3/29/2023</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226689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5"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Azure/mmlspark"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svg"/><Relationship Id="rId7" Type="http://schemas.openxmlformats.org/officeDocument/2006/relationships/diagramColors" Target="../diagrams/colors2.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oai.azure.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ai.azure.com/portal/dalle-playground?azureopenai_dalle_preview=true"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207363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112785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294854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4245388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85141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25285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70885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16244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2707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err="1"/>
              <a:t>MLOps</a:t>
            </a:r>
            <a:r>
              <a:rPr lang="en-US" sz="3400" dirty="0"/>
              <a:t> and</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Azure </a:t>
            </a:r>
            <a:r>
              <a:rPr lang="en-US" dirty="0" err="1"/>
              <a:t>OpenAI</a:t>
            </a:r>
            <a:r>
              <a:rPr lang="en-US" dirty="0"/>
              <a:t> Service</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59196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243516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a:t>
            </a:r>
            <a:r>
              <a:rPr lang="en-US" b="1" dirty="0" err="1"/>
              <a:t>OpenAI</a:t>
            </a:r>
            <a:r>
              <a:rPr lang="en-US" b="1" dirty="0"/>
              <a:t> Service</a:t>
            </a:r>
          </a:p>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Azure </a:t>
            </a:r>
            <a:r>
              <a:rPr lang="en-US" dirty="0" err="1">
                <a:solidFill>
                  <a:schemeClr val="tx1"/>
                </a:solidFill>
              </a:rPr>
              <a:t>OpenAI</a:t>
            </a:r>
            <a:r>
              <a:rPr lang="en-US" dirty="0">
                <a:solidFill>
                  <a:schemeClr val="tx1"/>
                </a:solidFill>
              </a:rPr>
              <a:t> Service</a:t>
            </a:r>
          </a:p>
        </p:txBody>
      </p:sp>
    </p:spTree>
    <p:extLst>
      <p:ext uri="{BB962C8B-B14F-4D97-AF65-F5344CB8AC3E}">
        <p14:creationId xmlns:p14="http://schemas.microsoft.com/office/powerpoint/2010/main" val="2578418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F803B-A1C5-7E33-7295-1A0812FA64BB}"/>
              </a:ext>
            </a:extLst>
          </p:cNvPr>
          <p:cNvPicPr>
            <a:picLocks noChangeAspect="1"/>
          </p:cNvPicPr>
          <p:nvPr/>
        </p:nvPicPr>
        <p:blipFill>
          <a:blip r:embed="rId2"/>
          <a:stretch>
            <a:fillRect/>
          </a:stretch>
        </p:blipFill>
        <p:spPr>
          <a:xfrm>
            <a:off x="3340485" y="-58457"/>
            <a:ext cx="5941727" cy="3501513"/>
          </a:xfrm>
          <a:prstGeom prst="rect">
            <a:avLst/>
          </a:prstGeom>
        </p:spPr>
      </p:pic>
      <p:sp>
        <p:nvSpPr>
          <p:cNvPr id="2" name="Title 1">
            <a:extLst>
              <a:ext uri="{FF2B5EF4-FFF2-40B4-BE49-F238E27FC236}">
                <a16:creationId xmlns:a16="http://schemas.microsoft.com/office/drawing/2014/main" id="{28BFC63D-E035-913E-0B82-DB3B47B99283}"/>
              </a:ext>
            </a:extLst>
          </p:cNvPr>
          <p:cNvSpPr>
            <a:spLocks noGrp="1"/>
          </p:cNvSpPr>
          <p:nvPr>
            <p:ph type="title"/>
          </p:nvPr>
        </p:nvSpPr>
        <p:spPr>
          <a:xfrm>
            <a:off x="319500" y="558914"/>
            <a:ext cx="3159196" cy="755700"/>
          </a:xfrm>
        </p:spPr>
        <p:txBody>
          <a:bodyPr/>
          <a:lstStyle/>
          <a:p>
            <a:r>
              <a:rPr lang="en-US" dirty="0"/>
              <a:t>Azure </a:t>
            </a:r>
            <a:r>
              <a:rPr lang="en-US" dirty="0" err="1"/>
              <a:t>OpenAI</a:t>
            </a:r>
            <a:r>
              <a:rPr lang="en-US" dirty="0"/>
              <a:t> Service</a:t>
            </a:r>
          </a:p>
        </p:txBody>
      </p:sp>
      <p:sp>
        <p:nvSpPr>
          <p:cNvPr id="3" name="Text Placeholder 2">
            <a:extLst>
              <a:ext uri="{FF2B5EF4-FFF2-40B4-BE49-F238E27FC236}">
                <a16:creationId xmlns:a16="http://schemas.microsoft.com/office/drawing/2014/main" id="{C3373EE8-D7B4-FB92-5A37-00EF57EAA940}"/>
              </a:ext>
            </a:extLst>
          </p:cNvPr>
          <p:cNvSpPr>
            <a:spLocks noGrp="1"/>
          </p:cNvSpPr>
          <p:nvPr>
            <p:ph type="body" idx="1"/>
          </p:nvPr>
        </p:nvSpPr>
        <p:spPr>
          <a:xfrm>
            <a:off x="319500" y="1469118"/>
            <a:ext cx="2808000" cy="2806200"/>
          </a:xfrm>
        </p:spPr>
        <p:txBody>
          <a:bodyPr/>
          <a:lstStyle/>
          <a:p>
            <a:pPr>
              <a:lnSpc>
                <a:spcPct val="100000"/>
              </a:lnSpc>
            </a:pPr>
            <a:r>
              <a:rPr lang="en-US" dirty="0"/>
              <a:t>Provides access to GPT-3 and </a:t>
            </a:r>
            <a:r>
              <a:rPr lang="en-US" dirty="0" err="1"/>
              <a:t>ChatGPT</a:t>
            </a:r>
            <a:r>
              <a:rPr lang="en-US" dirty="0"/>
              <a:t> (and other models) as API endpoints</a:t>
            </a:r>
          </a:p>
          <a:p>
            <a:pPr>
              <a:lnSpc>
                <a:spcPct val="100000"/>
              </a:lnSpc>
            </a:pPr>
            <a:endParaRPr lang="en-US" dirty="0"/>
          </a:p>
          <a:p>
            <a:pPr>
              <a:lnSpc>
                <a:spcPct val="100000"/>
              </a:lnSpc>
            </a:pPr>
            <a:r>
              <a:rPr lang="en-US" dirty="0"/>
              <a:t>Can fine-tune these models for your specific use case.</a:t>
            </a:r>
          </a:p>
          <a:p>
            <a:pPr>
              <a:lnSpc>
                <a:spcPct val="100000"/>
              </a:lnSpc>
            </a:pPr>
            <a:endParaRPr lang="en-US" dirty="0"/>
          </a:p>
          <a:p>
            <a:pPr>
              <a:lnSpc>
                <a:spcPct val="100000"/>
              </a:lnSpc>
            </a:pPr>
            <a:r>
              <a:rPr lang="en-US" dirty="0"/>
              <a:t>Example tasks:</a:t>
            </a:r>
          </a:p>
          <a:p>
            <a:pPr lvl="1">
              <a:lnSpc>
                <a:spcPct val="100000"/>
              </a:lnSpc>
              <a:spcBef>
                <a:spcPts val="0"/>
              </a:spcBef>
            </a:pPr>
            <a:r>
              <a:rPr lang="en-US" dirty="0"/>
              <a:t>Summarize text</a:t>
            </a:r>
          </a:p>
          <a:p>
            <a:pPr lvl="1">
              <a:lnSpc>
                <a:spcPct val="100000"/>
              </a:lnSpc>
              <a:spcBef>
                <a:spcPts val="0"/>
              </a:spcBef>
            </a:pPr>
            <a:r>
              <a:rPr lang="en-US" dirty="0"/>
              <a:t>Generate new ideas (names, etc.)</a:t>
            </a:r>
          </a:p>
          <a:p>
            <a:pPr lvl="1">
              <a:lnSpc>
                <a:spcPct val="100000"/>
              </a:lnSpc>
              <a:spcBef>
                <a:spcPts val="0"/>
              </a:spcBef>
            </a:pPr>
            <a:r>
              <a:rPr lang="en-US" dirty="0"/>
              <a:t>Classify test</a:t>
            </a:r>
          </a:p>
          <a:p>
            <a:pPr lvl="1">
              <a:lnSpc>
                <a:spcPct val="100000"/>
              </a:lnSpc>
              <a:spcBef>
                <a:spcPts val="0"/>
              </a:spcBef>
            </a:pPr>
            <a:r>
              <a:rPr lang="en-US" dirty="0"/>
              <a:t>Generate code</a:t>
            </a:r>
          </a:p>
          <a:p>
            <a:pPr lvl="1">
              <a:lnSpc>
                <a:spcPct val="100000"/>
              </a:lnSpc>
              <a:spcBef>
                <a:spcPts val="0"/>
              </a:spcBef>
            </a:pPr>
            <a:endParaRPr lang="en-US" dirty="0"/>
          </a:p>
          <a:p>
            <a:pPr>
              <a:lnSpc>
                <a:spcPct val="100000"/>
              </a:lnSpc>
            </a:pPr>
            <a:r>
              <a:rPr lang="en-US" dirty="0"/>
              <a:t>Also includes a DALL-E preview</a:t>
            </a:r>
          </a:p>
        </p:txBody>
      </p:sp>
      <p:pic>
        <p:nvPicPr>
          <p:cNvPr id="4" name="Picture 3">
            <a:extLst>
              <a:ext uri="{FF2B5EF4-FFF2-40B4-BE49-F238E27FC236}">
                <a16:creationId xmlns:a16="http://schemas.microsoft.com/office/drawing/2014/main" id="{C86DF8A9-425C-A99D-284A-1FCFDFA76734}"/>
              </a:ext>
            </a:extLst>
          </p:cNvPr>
          <p:cNvPicPr>
            <a:picLocks noChangeAspect="1"/>
          </p:cNvPicPr>
          <p:nvPr/>
        </p:nvPicPr>
        <p:blipFill>
          <a:blip r:embed="rId3"/>
          <a:stretch>
            <a:fillRect/>
          </a:stretch>
        </p:blipFill>
        <p:spPr>
          <a:xfrm>
            <a:off x="3055778" y="1740544"/>
            <a:ext cx="5921447" cy="3405023"/>
          </a:xfrm>
          <a:prstGeom prst="rect">
            <a:avLst/>
          </a:prstGeom>
        </p:spPr>
      </p:pic>
    </p:spTree>
    <p:extLst>
      <p:ext uri="{BB962C8B-B14F-4D97-AF65-F5344CB8AC3E}">
        <p14:creationId xmlns:p14="http://schemas.microsoft.com/office/powerpoint/2010/main" val="66664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
        <p:nvSpPr>
          <p:cNvPr id="6" name="TextBox 5">
            <a:extLst>
              <a:ext uri="{FF2B5EF4-FFF2-40B4-BE49-F238E27FC236}">
                <a16:creationId xmlns:a16="http://schemas.microsoft.com/office/drawing/2014/main" id="{9C6D5313-500A-4CD1-22DF-28EF3551DE3D}"/>
              </a:ext>
            </a:extLst>
          </p:cNvPr>
          <p:cNvSpPr txBox="1"/>
          <p:nvPr/>
        </p:nvSpPr>
        <p:spPr>
          <a:xfrm>
            <a:off x="0" y="4770726"/>
            <a:ext cx="513282" cy="307777"/>
          </a:xfrm>
          <a:prstGeom prst="rect">
            <a:avLst/>
          </a:prstGeom>
          <a:noFill/>
        </p:spPr>
        <p:txBody>
          <a:bodyPr wrap="none" rtlCol="0">
            <a:spAutoFit/>
          </a:bodyPr>
          <a:lstStyle/>
          <a:p>
            <a:r>
              <a:rPr lang="en-US" dirty="0">
                <a:hlinkClick r:id="rId4"/>
              </a:rPr>
              <a:t>Link</a:t>
            </a:r>
            <a:endParaRPr lang="en-US" dirty="0"/>
          </a:p>
        </p:txBody>
      </p:sp>
    </p:spTree>
    <p:extLst>
      <p:ext uri="{BB962C8B-B14F-4D97-AF65-F5344CB8AC3E}">
        <p14:creationId xmlns:p14="http://schemas.microsoft.com/office/powerpoint/2010/main" val="339915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A4934-704B-3855-5CBA-D9E5531D77EE}"/>
              </a:ext>
            </a:extLst>
          </p:cNvPr>
          <p:cNvSpPr>
            <a:spLocks noGrp="1"/>
          </p:cNvSpPr>
          <p:nvPr>
            <p:ph type="title"/>
          </p:nvPr>
        </p:nvSpPr>
        <p:spPr/>
        <p:txBody>
          <a:bodyPr>
            <a:normAutofit fontScale="90000"/>
          </a:bodyPr>
          <a:lstStyle/>
          <a:p>
            <a:r>
              <a:rPr lang="en-US" dirty="0">
                <a:solidFill>
                  <a:schemeClr val="tx1"/>
                </a:solidFill>
              </a:rPr>
              <a:t>Generating Images in the DALL-E 2 Playground</a:t>
            </a:r>
          </a:p>
        </p:txBody>
      </p:sp>
      <p:pic>
        <p:nvPicPr>
          <p:cNvPr id="5" name="Picture 4">
            <a:extLst>
              <a:ext uri="{FF2B5EF4-FFF2-40B4-BE49-F238E27FC236}">
                <a16:creationId xmlns:a16="http://schemas.microsoft.com/office/drawing/2014/main" id="{38AC49A7-DE41-3EC7-5E84-2177CA1E881C}"/>
              </a:ext>
            </a:extLst>
          </p:cNvPr>
          <p:cNvPicPr>
            <a:picLocks noChangeAspect="1"/>
          </p:cNvPicPr>
          <p:nvPr/>
        </p:nvPicPr>
        <p:blipFill>
          <a:blip r:embed="rId2"/>
          <a:stretch>
            <a:fillRect/>
          </a:stretch>
        </p:blipFill>
        <p:spPr>
          <a:xfrm>
            <a:off x="681086" y="913528"/>
            <a:ext cx="7772400" cy="4469381"/>
          </a:xfrm>
          <a:prstGeom prst="rect">
            <a:avLst/>
          </a:prstGeom>
        </p:spPr>
      </p:pic>
      <p:sp>
        <p:nvSpPr>
          <p:cNvPr id="6" name="TextBox 5">
            <a:extLst>
              <a:ext uri="{FF2B5EF4-FFF2-40B4-BE49-F238E27FC236}">
                <a16:creationId xmlns:a16="http://schemas.microsoft.com/office/drawing/2014/main" id="{23836CFA-E857-6167-08C1-FD0004882764}"/>
              </a:ext>
            </a:extLst>
          </p:cNvPr>
          <p:cNvSpPr txBox="1"/>
          <p:nvPr/>
        </p:nvSpPr>
        <p:spPr>
          <a:xfrm>
            <a:off x="73980" y="4790271"/>
            <a:ext cx="513282" cy="307777"/>
          </a:xfrm>
          <a:prstGeom prst="rect">
            <a:avLst/>
          </a:prstGeom>
          <a:noFill/>
        </p:spPr>
        <p:txBody>
          <a:bodyPr wrap="none" rtlCol="0">
            <a:spAutoFit/>
          </a:bodyPr>
          <a:lstStyle/>
          <a:p>
            <a:r>
              <a:rPr lang="en-US" dirty="0">
                <a:hlinkClick r:id="rId3"/>
              </a:rPr>
              <a:t>Link</a:t>
            </a:r>
            <a:endParaRPr lang="en-US" dirty="0"/>
          </a:p>
        </p:txBody>
      </p:sp>
    </p:spTree>
    <p:extLst>
      <p:ext uri="{BB962C8B-B14F-4D97-AF65-F5344CB8AC3E}">
        <p14:creationId xmlns:p14="http://schemas.microsoft.com/office/powerpoint/2010/main" val="178439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2856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425588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02857452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3053</TotalTime>
  <Words>1954</Words>
  <Application>Microsoft Office PowerPoint</Application>
  <PresentationFormat>On-screen Show (16:9)</PresentationFormat>
  <Paragraphs>310</Paragraphs>
  <Slides>39</Slides>
  <Notes>7</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Consolas</vt:lpstr>
      <vt:lpstr>Calibri Light</vt:lpstr>
      <vt:lpstr>Times New Roman</vt:lpstr>
      <vt:lpstr>Lato</vt:lpstr>
      <vt:lpstr>Calibri</vt:lpstr>
      <vt:lpstr>Arial</vt:lpstr>
      <vt:lpstr>Raleway</vt:lpstr>
      <vt:lpstr>Segoe UI</vt:lpstr>
      <vt:lpstr>Wingdings</vt:lpstr>
      <vt:lpstr>Swiss</vt:lpstr>
      <vt:lpstr>Office Theme</vt:lpstr>
      <vt:lpstr>Deep Learning</vt:lpstr>
      <vt:lpstr>MLOps and Model Operationalization</vt:lpstr>
      <vt:lpstr>Azure OpenAI Service</vt:lpstr>
      <vt:lpstr>Azure OpenAI Service</vt:lpstr>
      <vt:lpstr>Can ChatGPT Replace Me?!?</vt:lpstr>
      <vt:lpstr>Generating Images in the DALL-E 2 Playground</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Triton and Metal</vt:lpstr>
      <vt:lpstr>Keras Model Walkthrough</vt:lpstr>
      <vt:lpstr>IMDB Dataset</vt:lpstr>
      <vt:lpstr>Models and Compiling</vt:lpstr>
      <vt:lpstr>Layers</vt:lpstr>
      <vt:lpstr>Fit, Save, and Show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182</cp:revision>
  <dcterms:created xsi:type="dcterms:W3CDTF">2019-01-02T02:35:54Z</dcterms:created>
  <dcterms:modified xsi:type="dcterms:W3CDTF">2023-03-29T12:17:55Z</dcterms:modified>
</cp:coreProperties>
</file>